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4" r:id="rId10"/>
    <p:sldId id="265" r:id="rId11"/>
    <p:sldId id="267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BB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0"/>
  </p:normalViewPr>
  <p:slideViewPr>
    <p:cSldViewPr>
      <p:cViewPr varScale="1">
        <p:scale>
          <a:sx n="70" d="100"/>
          <a:sy n="70" d="100"/>
        </p:scale>
        <p:origin x="13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958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E3139-2343-4C6C-A102-E5F438A96338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64959-C866-4D30-9A5B-B544A6B2D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8973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F2BDD4-5CE0-4143-877B-D0AF8E06FA31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B5B50-93B4-49EF-9BFE-0DFD2BE3D7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081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910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195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880" y="0"/>
            <a:ext cx="8229600" cy="533400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262" y="908720"/>
            <a:ext cx="8189217" cy="521744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16"/>
          <p:cNvSpPr>
            <a:spLocks/>
          </p:cNvSpPr>
          <p:nvPr userDrawn="1"/>
        </p:nvSpPr>
        <p:spPr bwMode="auto">
          <a:xfrm>
            <a:off x="703263" y="533400"/>
            <a:ext cx="8315325" cy="103188"/>
          </a:xfrm>
          <a:custGeom>
            <a:avLst/>
            <a:gdLst/>
            <a:ahLst/>
            <a:cxnLst>
              <a:cxn ang="0">
                <a:pos x="0" y="116"/>
              </a:cxn>
              <a:cxn ang="0">
                <a:pos x="0" y="0"/>
              </a:cxn>
              <a:cxn ang="0">
                <a:pos x="5010" y="0"/>
              </a:cxn>
            </a:cxnLst>
            <a:rect l="0" t="0" r="r" b="b"/>
            <a:pathLst>
              <a:path w="5011" h="117">
                <a:moveTo>
                  <a:pt x="0" y="116"/>
                </a:moveTo>
                <a:lnTo>
                  <a:pt x="0" y="0"/>
                </a:lnTo>
                <a:lnTo>
                  <a:pt x="5010" y="0"/>
                </a:lnTo>
              </a:path>
            </a:pathLst>
          </a:custGeom>
          <a:noFill/>
          <a:ln w="12700" cap="rnd" cmpd="sng">
            <a:solidFill>
              <a:srgbClr val="00416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lIns="91048" tIns="45530" rIns="91048" bIns="45530"/>
          <a:lstStyle/>
          <a:p>
            <a:pPr algn="ctr" defTabSz="910481" eaLnBrk="0" hangingPunct="0">
              <a:defRPr/>
            </a:pPr>
            <a:endParaRPr lang="ru-RU" sz="1400" b="1" dirty="0">
              <a:solidFill>
                <a:srgbClr val="004F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566244" y="6536377"/>
            <a:ext cx="204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chemeClr val="tx2"/>
                </a:solidFill>
              </a:rPr>
              <a:t>Конкурс</a:t>
            </a:r>
            <a:r>
              <a:rPr lang="ru-RU" sz="1200" b="1" baseline="0" dirty="0" smtClean="0">
                <a:solidFill>
                  <a:schemeClr val="tx2"/>
                </a:solidFill>
              </a:rPr>
              <a:t> «Техностарт</a:t>
            </a:r>
            <a:r>
              <a:rPr lang="en-US" sz="1200" b="1" baseline="0" dirty="0" smtClean="0">
                <a:solidFill>
                  <a:schemeClr val="tx2"/>
                </a:solidFill>
              </a:rPr>
              <a:t>-2016</a:t>
            </a:r>
            <a:r>
              <a:rPr lang="ru-RU" sz="1200" b="1" baseline="0" dirty="0" smtClean="0">
                <a:solidFill>
                  <a:schemeClr val="tx2"/>
                </a:solidFill>
              </a:rPr>
              <a:t>»</a:t>
            </a:r>
            <a:endParaRPr lang="ru-RU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638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477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311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75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118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632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631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103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14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352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A4298-1A06-485E-8149-F9966348170C}" type="datetimeFigureOut">
              <a:rPr lang="ru-RU" smtClean="0"/>
              <a:t>10.03.2016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B2209-B19E-4406-B687-5DE33AA811A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0" y="0"/>
            <a:ext cx="352425" cy="6858000"/>
          </a:xfrm>
          <a:prstGeom prst="rect">
            <a:avLst/>
          </a:prstGeom>
          <a:solidFill>
            <a:srgbClr val="144D6A"/>
          </a:solidFill>
          <a:ln w="9525">
            <a:solidFill>
              <a:srgbClr val="144D6A"/>
            </a:solidFill>
            <a:miter lim="800000"/>
            <a:headEnd/>
            <a:tailEnd/>
          </a:ln>
        </p:spPr>
        <p:txBody>
          <a:bodyPr wrap="none" lIns="91048" tIns="45530" rIns="91048" bIns="45530" anchor="ctr"/>
          <a:lstStyle/>
          <a:p>
            <a:pPr defTabSz="910481">
              <a:defRPr/>
            </a:pPr>
            <a:endParaRPr lang="ru-RU" sz="1200" b="1" dirty="0">
              <a:solidFill>
                <a:srgbClr val="00517A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17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1470025"/>
          </a:xfrm>
        </p:spPr>
        <p:txBody>
          <a:bodyPr/>
          <a:lstStyle/>
          <a:p>
            <a:r>
              <a:rPr lang="en-US" dirty="0" smtClean="0"/>
              <a:t>[</a:t>
            </a:r>
            <a:r>
              <a:rPr lang="ru-RU" dirty="0" smtClean="0"/>
              <a:t>Название проекта</a:t>
            </a:r>
            <a:r>
              <a:rPr lang="en-US" dirty="0" smtClean="0"/>
              <a:t>]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400800" cy="1752600"/>
          </a:xfrm>
        </p:spPr>
        <p:txBody>
          <a:bodyPr/>
          <a:lstStyle/>
          <a:p>
            <a:r>
              <a:rPr lang="en-US" dirty="0" smtClean="0"/>
              <a:t>[</a:t>
            </a:r>
            <a:r>
              <a:rPr lang="ru-RU" dirty="0" smtClean="0"/>
              <a:t>Суть проекта в одном предложении</a:t>
            </a:r>
            <a:r>
              <a:rPr lang="en-US" dirty="0" smtClean="0"/>
              <a:t>]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483768" y="5589240"/>
            <a:ext cx="640080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400" dirty="0" smtClean="0"/>
              <a:t>ФИО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262" y="908720"/>
            <a:ext cx="8189217" cy="561662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Расскажите о проблеме, которую решаете, применительно к машиностроительной отрасли</a:t>
            </a:r>
          </a:p>
          <a:p>
            <a:r>
              <a:rPr lang="ru-RU" dirty="0" smtClean="0"/>
              <a:t>У кого возникает проблема?</a:t>
            </a:r>
          </a:p>
          <a:p>
            <a:r>
              <a:rPr lang="ru-RU" dirty="0" smtClean="0"/>
              <a:t>Как проблема возникает?</a:t>
            </a:r>
          </a:p>
          <a:p>
            <a:r>
              <a:rPr lang="ru-RU" dirty="0" smtClean="0"/>
              <a:t>Как проблема решается сейчас? Или почему ее до сих пор не решили?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Обязательно перевести проблему на язык конкретных цифр и денег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Будьте внимательны:</a:t>
            </a:r>
          </a:p>
          <a:p>
            <a:r>
              <a:rPr lang="ru-RU" sz="1800" dirty="0" smtClean="0"/>
              <a:t>Нет проблем «повышения эффективности» (это задача), «отсутствия на рынке аналогичного решения»</a:t>
            </a:r>
          </a:p>
        </p:txBody>
      </p:sp>
    </p:spTree>
    <p:extLst>
      <p:ext uri="{BB962C8B-B14F-4D97-AF65-F5344CB8AC3E}">
        <p14:creationId xmlns:p14="http://schemas.microsoft.com/office/powerpoint/2010/main" val="239756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Приведите описание решения проблемы. Что именно делает ваш продукт?</a:t>
            </a:r>
          </a:p>
          <a:p>
            <a:r>
              <a:rPr lang="ru-RU" dirty="0" smtClean="0"/>
              <a:t>Какой экономический эффект получит заказчик?</a:t>
            </a:r>
          </a:p>
          <a:p>
            <a:r>
              <a:rPr lang="ru-RU" dirty="0" smtClean="0"/>
              <a:t>Приведите доказательства, что решение работает</a:t>
            </a:r>
          </a:p>
          <a:p>
            <a:r>
              <a:rPr lang="ru-RU" dirty="0" smtClean="0"/>
              <a:t>Если ведутся исследования – расскажите о них</a:t>
            </a:r>
          </a:p>
          <a:p>
            <a:r>
              <a:rPr lang="ru-RU" dirty="0" smtClean="0"/>
              <a:t>Какова ситуация с интеллектуальной собственностью? Что не позволит конкурентам тут же скопировать продукт?</a:t>
            </a:r>
          </a:p>
          <a:p>
            <a:endParaRPr lang="en-US" dirty="0" smtClean="0"/>
          </a:p>
          <a:p>
            <a:r>
              <a:rPr lang="ru-RU" dirty="0" smtClean="0"/>
              <a:t>Этим же или отдельным рекомендуется схемой </a:t>
            </a:r>
            <a:r>
              <a:rPr lang="ru-RU" dirty="0" err="1" smtClean="0"/>
              <a:t>проиллюстировать</a:t>
            </a:r>
            <a:r>
              <a:rPr lang="ru-RU" dirty="0" smtClean="0"/>
              <a:t> каков технологический процесс заказчика «до» и «после» внедрения, с указанием основных параметров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25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Кто ваш потенциальный клиент?</a:t>
            </a:r>
          </a:p>
          <a:p>
            <a:pPr lvl="1"/>
            <a:r>
              <a:rPr lang="ru-RU" dirty="0" smtClean="0"/>
              <a:t>Постарайтесь перечислить максимально точно («все машиностроительные предприятия» - слишком широко)</a:t>
            </a:r>
          </a:p>
          <a:p>
            <a:r>
              <a:rPr lang="ru-RU" dirty="0" smtClean="0"/>
              <a:t>Каков объем рынка для таких решений? </a:t>
            </a:r>
          </a:p>
          <a:p>
            <a:pPr lvl="1"/>
            <a:r>
              <a:rPr lang="ru-RU" dirty="0"/>
              <a:t>С</a:t>
            </a:r>
            <a:r>
              <a:rPr lang="ru-RU" dirty="0" smtClean="0"/>
              <a:t>колько денег можно заработать, если вы будете единственным поставщиком в мире?</a:t>
            </a:r>
          </a:p>
          <a:p>
            <a:pPr lvl="1"/>
            <a:r>
              <a:rPr lang="ru-RU" dirty="0" smtClean="0"/>
              <a:t>Лучше приводить оценку «снизу» («в мире производится Х экскаваторов в год, на каждый из которых может быть установлено </a:t>
            </a:r>
            <a:r>
              <a:rPr lang="en-US" dirty="0" smtClean="0"/>
              <a:t>Y </a:t>
            </a:r>
            <a:r>
              <a:rPr lang="ru-RU" dirty="0" smtClean="0"/>
              <a:t>единиц нашего решения по цене </a:t>
            </a:r>
            <a:r>
              <a:rPr lang="en-US" dirty="0" smtClean="0"/>
              <a:t>Z, </a:t>
            </a:r>
            <a:r>
              <a:rPr lang="ru-RU" dirty="0" smtClean="0"/>
              <a:t>значит…»)</a:t>
            </a:r>
          </a:p>
          <a:p>
            <a:r>
              <a:rPr lang="ru-RU" dirty="0" smtClean="0"/>
              <a:t>Оцените динамику рынка</a:t>
            </a:r>
          </a:p>
          <a:p>
            <a:pPr lvl="1"/>
            <a:r>
              <a:rPr lang="ru-RU" dirty="0" smtClean="0"/>
              <a:t>Приводя цифры, не забывайте указывать источники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43379" y="6014335"/>
            <a:ext cx="7789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*Оценку рынка  необходимо базировать как на российских, так и на зарубежных решениях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289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Конкурентные преимущества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Приведите информацию о конкурентах и о ваших преимуществах и недостатках по отношению к ним</a:t>
            </a:r>
          </a:p>
          <a:p>
            <a:pPr lvl="1"/>
            <a:r>
              <a:rPr lang="ru-RU" dirty="0" smtClean="0"/>
              <a:t>Конкуренты – это не только производители того же самого, это все пути решения обозначенной 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60159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будет работать ваша компания?</a:t>
            </a:r>
          </a:p>
          <a:p>
            <a:pPr lvl="1"/>
            <a:r>
              <a:rPr lang="ru-RU" dirty="0" smtClean="0"/>
              <a:t>Что вы делаете сами, что отдаете партнерам? Какие ключевые партнерства понадобятся?</a:t>
            </a:r>
          </a:p>
          <a:p>
            <a:pPr lvl="1"/>
            <a:r>
              <a:rPr lang="ru-RU" dirty="0" smtClean="0"/>
              <a:t>Что на входе, что на выходе?</a:t>
            </a:r>
          </a:p>
          <a:p>
            <a:r>
              <a:rPr lang="ru-RU" dirty="0" smtClean="0"/>
              <a:t>Как вы будете зарабатывать деньги? </a:t>
            </a:r>
          </a:p>
          <a:p>
            <a:pPr lvl="1"/>
            <a:r>
              <a:rPr lang="ru-RU" dirty="0" smtClean="0"/>
              <a:t>Как будет устанавливаться цена, за что: продажи, сервисное обслуживание, лицензирование, аренда, …?</a:t>
            </a:r>
          </a:p>
          <a:p>
            <a:pPr lvl="1"/>
            <a:r>
              <a:rPr lang="ru-RU" dirty="0" smtClean="0"/>
              <a:t>Как будут строиться продажи: партнеры, прямые продажи, …?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155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Маркетинг и продажи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какой последовательности вы будете выходить на рынок и почему?</a:t>
            </a:r>
          </a:p>
          <a:p>
            <a:pPr lvl="1"/>
            <a:r>
              <a:rPr lang="ru-RU" dirty="0" smtClean="0"/>
              <a:t>Например, сначала предприятия транспортного машиностроения России (несколько имен), затем атомного машиностроения, затем транспортное машиностроение Европы</a:t>
            </a:r>
          </a:p>
          <a:p>
            <a:r>
              <a:rPr lang="ru-RU" dirty="0" smtClean="0"/>
              <a:t>Как вы будете искать клиентов?</a:t>
            </a:r>
          </a:p>
          <a:p>
            <a:r>
              <a:rPr lang="ru-RU" dirty="0" smtClean="0"/>
              <a:t>Как вы будете удерживать клиентов?</a:t>
            </a:r>
          </a:p>
          <a:p>
            <a:r>
              <a:rPr lang="ru-RU" dirty="0" smtClean="0"/>
              <a:t>План первых продаж (прогноз на </a:t>
            </a:r>
            <a:r>
              <a:rPr lang="ru-RU" smtClean="0"/>
              <a:t>3 года)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5668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Прогноз доходов и затрат на 3 года</a:t>
            </a:r>
          </a:p>
          <a:p>
            <a:endParaRPr lang="ru-RU" dirty="0" smtClean="0"/>
          </a:p>
          <a:p>
            <a:r>
              <a:rPr lang="ru-RU" dirty="0" smtClean="0"/>
              <a:t>Если есть – предложение инвестору</a:t>
            </a:r>
          </a:p>
          <a:p>
            <a:pPr lvl="1"/>
            <a:r>
              <a:rPr lang="ru-RU" dirty="0" smtClean="0"/>
              <a:t>Сколько требуется инвестиций?</a:t>
            </a:r>
          </a:p>
          <a:p>
            <a:pPr lvl="1"/>
            <a:r>
              <a:rPr lang="ru-RU" dirty="0" smtClean="0"/>
              <a:t>На что пойдут инвестиции?</a:t>
            </a:r>
          </a:p>
          <a:p>
            <a:pPr lvl="1"/>
            <a:r>
              <a:rPr lang="ru-RU" dirty="0" smtClean="0"/>
              <a:t>Экономика </a:t>
            </a:r>
            <a:r>
              <a:rPr lang="en-US" dirty="0" smtClean="0"/>
              <a:t>(IRR, NPV, </a:t>
            </a:r>
            <a:r>
              <a:rPr lang="ru-RU" dirty="0" smtClean="0"/>
              <a:t>предлагаемая доля)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28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уже сделано?</a:t>
            </a:r>
          </a:p>
          <a:p>
            <a:pPr lvl="1"/>
            <a:r>
              <a:rPr lang="ru-RU" dirty="0" smtClean="0"/>
              <a:t>Разработка продукта</a:t>
            </a:r>
          </a:p>
          <a:p>
            <a:pPr lvl="1"/>
            <a:r>
              <a:rPr lang="ru-RU" dirty="0" smtClean="0"/>
              <a:t>Первые контакты с потенциальными клиентами\партнерами и результаты, соглашения о намерениях, письма</a:t>
            </a:r>
          </a:p>
          <a:p>
            <a:pPr lvl="1"/>
            <a:r>
              <a:rPr lang="ru-RU" dirty="0" smtClean="0"/>
              <a:t>Защита интеллектуальной собственности</a:t>
            </a:r>
          </a:p>
          <a:p>
            <a:pPr lvl="1"/>
            <a:r>
              <a:rPr lang="ru-RU" dirty="0" smtClean="0"/>
              <a:t>Что еще?</a:t>
            </a:r>
            <a:endParaRPr lang="en-US" dirty="0" smtClean="0"/>
          </a:p>
          <a:p>
            <a:pPr lvl="1"/>
            <a:r>
              <a:rPr lang="ru-RU" dirty="0" smtClean="0"/>
              <a:t>В случае участия в конкурсе «Техностарт» 2013 года, отметьте прогресс с прошлого конкурса</a:t>
            </a:r>
          </a:p>
          <a:p>
            <a:r>
              <a:rPr lang="ru-RU" dirty="0" smtClean="0"/>
              <a:t>Что планируется сделать за последующие три года и в какие сроки 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595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Ключевые лица команды</a:t>
            </a:r>
          </a:p>
          <a:p>
            <a:pPr lvl="1"/>
            <a:r>
              <a:rPr lang="ru-RU" dirty="0" smtClean="0"/>
              <a:t>Важно показать наличие минимум двух компетенций: в разработке продукта и в продвижении продукта </a:t>
            </a:r>
          </a:p>
          <a:p>
            <a:pPr lvl="1"/>
            <a:r>
              <a:rPr lang="ru-RU" dirty="0" smtClean="0"/>
              <a:t>Если сейчас в команде кого-то нет, укажите, что планируете его найти к такому-то времени</a:t>
            </a:r>
          </a:p>
          <a:p>
            <a:pPr lvl="1"/>
            <a:r>
              <a:rPr lang="ru-RU" dirty="0" smtClean="0"/>
              <a:t>Если есть опыт командной работы в этом составе, отметьте это</a:t>
            </a:r>
          </a:p>
          <a:p>
            <a:pPr lvl="1"/>
            <a:r>
              <a:rPr lang="ru-RU" dirty="0" smtClean="0"/>
              <a:t>Есть ли кто-то в качестве консультантов, менторов?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78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262" y="908721"/>
            <a:ext cx="8189217" cy="24482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Почему ваш проект лучший – тезис 1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Почему ваш проект лучший – тезис 2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Почему ваш проект лучший – тезис 3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83568" y="3789040"/>
            <a:ext cx="8189217" cy="2841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Контактная информация</a:t>
            </a:r>
            <a:r>
              <a:rPr lang="en-US" dirty="0"/>
              <a:t> </a:t>
            </a:r>
            <a:r>
              <a:rPr lang="en-US" dirty="0" smtClean="0"/>
              <a:t>(Email, </a:t>
            </a:r>
            <a:r>
              <a:rPr lang="ru-RU" dirty="0" smtClean="0"/>
              <a:t>телефон, ФИО)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0367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564</Words>
  <Application>Microsoft Office PowerPoint</Application>
  <PresentationFormat>Экран (4:3)</PresentationFormat>
  <Paragraphs>72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Тема Office</vt:lpstr>
      <vt:lpstr>[Название проекта]</vt:lpstr>
      <vt:lpstr>Проблема</vt:lpstr>
      <vt:lpstr>Решение</vt:lpstr>
      <vt:lpstr>Рынок</vt:lpstr>
      <vt:lpstr>Конкурентные преимущества</vt:lpstr>
      <vt:lpstr>Бизнес-модель</vt:lpstr>
      <vt:lpstr>Маркетинг и продажи</vt:lpstr>
      <vt:lpstr>Финансы</vt:lpstr>
      <vt:lpstr>Планы</vt:lpstr>
      <vt:lpstr>Команда</vt:lpstr>
      <vt:lpstr>Спасибо за внимание!</vt:lpstr>
    </vt:vector>
  </TitlesOfParts>
  <Company>OMZ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Степкин Дмитрий Борисович</dc:creator>
  <cp:lastModifiedBy>Анна Тарасова</cp:lastModifiedBy>
  <cp:revision>18</cp:revision>
  <cp:lastPrinted>2014-01-24T11:48:11Z</cp:lastPrinted>
  <dcterms:created xsi:type="dcterms:W3CDTF">2013-01-21T06:33:33Z</dcterms:created>
  <dcterms:modified xsi:type="dcterms:W3CDTF">2016-03-10T01:46:50Z</dcterms:modified>
</cp:coreProperties>
</file>